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4" r:id="rId5"/>
    <p:sldId id="262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in barthe" initials="ab" lastIdx="1" clrIdx="0">
    <p:extLst>
      <p:ext uri="{19B8F6BF-5375-455C-9EA6-DF929625EA0E}">
        <p15:presenceInfo xmlns:p15="http://schemas.microsoft.com/office/powerpoint/2012/main" userId="1e6c6c713b197f3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DF7D0A-5DBE-10A1-54B3-C34B1C57B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9BFA2B-A493-7342-61E5-CD20D1853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031B35-01E2-E94D-1B2E-D71C12289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946A3B-DFD4-1BE7-9DC6-06A2F1F3E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2AE43D-DF62-33DA-266B-846B1338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02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B5F6-B357-901C-F1D3-9021488DE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846DC1-952A-425C-73B9-FD7E1BC0E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C2E890-1D86-2DA9-A0F7-524B445B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DBA918-700A-493E-A551-56354E3D0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8E0691-EC53-02EF-CBAD-F2071037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976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35116-A54D-EA96-653F-E44CC801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4665F2-FB3C-50BC-CFE9-83C0AD99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C12CF0-71FC-21DB-1D45-BEEFC4306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367FA4-777C-D85F-8218-2C826834C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437574-26E4-3C2E-A41C-88F83BF8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295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E118AF-2B82-8F5D-5BD1-50EBCDE2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44D69F-4CF9-2062-F568-62449E9BB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90F89FB-E198-C56E-89DC-29E1AA17E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F931CFF-6FCF-E5DB-8D34-423DE3E6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F8DF365-D36E-DECF-D49C-E97D1B8D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E64AAC-0C78-BE3E-3A01-E1DFD79E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64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603AC-D331-6236-B7CB-1B1E405C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825351-3AC9-F01A-ED95-5A0E9D877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6425EE9-4C94-22F6-6A68-62743DBDA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8EA881C-3419-58EC-C652-561CCF0458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610CA2-9F07-4493-E06E-65B8B3A6DE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B039A66-2BD2-6212-4DA9-D4EE3E63C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A42FBD7-42DB-79D3-0CC8-2A149975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9E3F5BA-D3FA-CA26-AA27-CBAB5499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4175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9CA70-EF88-CA53-4EFC-F70F98910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AB2D655-9870-F7A2-CF76-11A635F5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705CB9-835A-6574-F0B9-36C90322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015EEB-D2B2-180C-9819-1FF8B790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34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4D5CF6-C76C-2E7F-53C7-EF4C290EE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02B9C8-628E-989F-5705-6D3FF495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27C49F-4AE0-A9BE-C6E2-3C0B0ECB2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23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1A754B-BC7D-D654-0F1E-ED887193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7C6F5A-2F13-8E8B-0877-78F320E57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219567-4184-8402-A971-DE58610A2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EE58B6-F006-B1BB-BB09-0D3475DBD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2C4A9A-EFD0-E38F-2F56-E5514678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FD2CA7A-5A11-AD76-7DAC-BBB24B8EA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996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330D5D-43FD-85AC-ACCC-30C0D2B55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A24D56E-D92C-7FB8-30D4-AF8328BB7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70E822-B170-F954-DA6E-9512D7701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CB8D3B1-C1B3-FA23-B919-62EF7BB1A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2AC3E6-816A-7358-481D-A1DA5BF4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4C8EDB-2CAE-0DC5-BAD0-22FD37177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118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19721-C6DA-0242-A8B1-4F0D4B3D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EE33B52-2F20-B3CD-0B6D-D6A15520D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7A6503-DF22-8A06-7F39-8D24EB16F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77991E-2646-29F0-F322-9E147E76A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FAF978-E57C-1958-02C8-204B200A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27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F783DF6-83A7-2811-3A93-F0F4B4E152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C38A5EB-9C5B-1622-ED54-09637145A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B126CC-9760-4DF5-8313-5C46621F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67EB26-FED5-398B-AB0A-88C99DBD5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36FC26-7EE7-B230-7623-9C1A5722F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869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C890A94-36D9-6721-1E6C-760C6A397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67A678-900A-CF02-3E41-D6617F430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619F3D-2B46-5F08-FEAF-A6B60E4B6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BF6D7-E881-4372-9310-BD7F4A4A4A37}" type="datetimeFigureOut">
              <a:rPr lang="de-DE" smtClean="0"/>
              <a:t>26.02.2026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D31FF-D72C-5F83-9A19-9E751FDB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28D631-D59A-0DC0-E156-43A7FBCCE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DCD61-9B91-42E1-ABA3-60862FA4E1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47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secretariat.eleve@fg-berlin.e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EB366E-BF0D-20A7-6744-F8E770C21E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 err="1">
                <a:latin typeface="Algerian" panose="04020705040A02060702" pitchFamily="82" charset="0"/>
              </a:rPr>
              <a:t>Abibac</a:t>
            </a:r>
            <a:r>
              <a:rPr lang="de-DE" dirty="0">
                <a:latin typeface="Algerian" panose="04020705040A02060702" pitchFamily="82" charset="0"/>
              </a:rPr>
              <a:t>-Präsentation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FE3A108-3A32-A6F2-6454-714DEE70F9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4400" dirty="0">
                <a:latin typeface="Algerian" panose="04020705040A02060702" pitchFamily="82" charset="0"/>
              </a:rPr>
              <a:t>Schuljahr 2025/26</a:t>
            </a:r>
          </a:p>
        </p:txBody>
      </p:sp>
      <p:pic>
        <p:nvPicPr>
          <p:cNvPr id="1026" name="Picture 2" descr="L'Abibac - Ministère de l'Éducation nationale et de la Jeunesse">
            <a:extLst>
              <a:ext uri="{FF2B5EF4-FFF2-40B4-BE49-F238E27FC236}">
                <a16:creationId xmlns:a16="http://schemas.microsoft.com/office/drawing/2014/main" id="{3AEAB172-8FBF-169C-7CCF-2C03CE852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4" y="206734"/>
            <a:ext cx="6876140" cy="254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2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386DD4-FA02-3304-6780-4BF2D35D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Algerian" panose="04020705040A02060702" pitchFamily="82" charset="0"/>
              </a:rPr>
              <a:t>Ziele der Sektion</a:t>
            </a:r>
            <a:r>
              <a:rPr lang="de-DE" dirty="0"/>
              <a:t>: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95CCEF-AAF4-239E-B04E-15350EC2F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200" dirty="0"/>
              <a:t>Ich stärke mein sprachliches Niveau in Deutsch</a:t>
            </a:r>
          </a:p>
          <a:p>
            <a:r>
              <a:rPr lang="de-DE" sz="3200" dirty="0"/>
              <a:t>Ich eigne mir die deutsche Kultur an: durch Literatur, Geographie, Geschichte und Politik während der drei Unterrichtsjahre (11 Stunden in Klasse 10, 13 Stunden in der Oberstufe) </a:t>
            </a:r>
          </a:p>
          <a:p>
            <a:r>
              <a:rPr lang="de-DE" sz="3200" dirty="0"/>
              <a:t>Ich bekomme zwei Diplome: Abitur und Baccalauréat  </a:t>
            </a:r>
          </a:p>
          <a:p>
            <a:r>
              <a:rPr lang="de-DE" sz="3200" dirty="0"/>
              <a:t>Ich erfülle gute Voraussetzungen für zweisprachige Studiengänge </a:t>
            </a:r>
          </a:p>
        </p:txBody>
      </p:sp>
    </p:spTree>
    <p:extLst>
      <p:ext uri="{BB962C8B-B14F-4D97-AF65-F5344CB8AC3E}">
        <p14:creationId xmlns:p14="http://schemas.microsoft.com/office/powerpoint/2010/main" val="2646355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19C77C43-890E-F7A5-2099-C1461604E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799769"/>
              </p:ext>
            </p:extLst>
          </p:nvPr>
        </p:nvGraphicFramePr>
        <p:xfrm>
          <a:off x="401541" y="2105550"/>
          <a:ext cx="10515599" cy="3886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5941">
                  <a:extLst>
                    <a:ext uri="{9D8B030D-6E8A-4147-A177-3AD203B41FA5}">
                      <a16:colId xmlns:a16="http://schemas.microsoft.com/office/drawing/2014/main" val="3630608584"/>
                    </a:ext>
                  </a:extLst>
                </a:gridCol>
                <a:gridCol w="1725433">
                  <a:extLst>
                    <a:ext uri="{9D8B030D-6E8A-4147-A177-3AD203B41FA5}">
                      <a16:colId xmlns:a16="http://schemas.microsoft.com/office/drawing/2014/main" val="2943706782"/>
                    </a:ext>
                  </a:extLst>
                </a:gridCol>
                <a:gridCol w="2022379">
                  <a:extLst>
                    <a:ext uri="{9D8B030D-6E8A-4147-A177-3AD203B41FA5}">
                      <a16:colId xmlns:a16="http://schemas.microsoft.com/office/drawing/2014/main" val="3145973471"/>
                    </a:ext>
                  </a:extLst>
                </a:gridCol>
                <a:gridCol w="2101948">
                  <a:extLst>
                    <a:ext uri="{9D8B030D-6E8A-4147-A177-3AD203B41FA5}">
                      <a16:colId xmlns:a16="http://schemas.microsoft.com/office/drawing/2014/main" val="3346507682"/>
                    </a:ext>
                  </a:extLst>
                </a:gridCol>
                <a:gridCol w="2110843">
                  <a:extLst>
                    <a:ext uri="{9D8B030D-6E8A-4147-A177-3AD203B41FA5}">
                      <a16:colId xmlns:a16="http://schemas.microsoft.com/office/drawing/2014/main" val="3147783415"/>
                    </a:ext>
                  </a:extLst>
                </a:gridCol>
                <a:gridCol w="1239055">
                  <a:extLst>
                    <a:ext uri="{9D8B030D-6E8A-4147-A177-3AD203B41FA5}">
                      <a16:colId xmlns:a16="http://schemas.microsoft.com/office/drawing/2014/main" val="2830687593"/>
                    </a:ext>
                  </a:extLst>
                </a:gridCol>
              </a:tblGrid>
              <a:tr h="1431088">
                <a:tc>
                  <a:txBody>
                    <a:bodyPr/>
                    <a:lstStyle/>
                    <a:p>
                      <a:endParaRPr lang="de-D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Deutsch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Geschichte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Geographie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Politische Bildung + Ethik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Insg.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456515"/>
                  </a:ext>
                </a:extLst>
              </a:tr>
              <a:tr h="1083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Kl. 10</a:t>
                      </a:r>
                    </a:p>
                    <a:p>
                      <a:endParaRPr lang="de-DE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5 Stunden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2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2 Stunden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2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11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895808"/>
                  </a:ext>
                </a:extLst>
              </a:tr>
              <a:tr h="1083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Oberstufe</a:t>
                      </a:r>
                    </a:p>
                    <a:p>
                      <a:endParaRPr lang="de-DE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6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3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3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1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919841"/>
                  </a:ext>
                </a:extLst>
              </a:tr>
            </a:tbl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7389A705-4A4B-1B69-27D5-AB7190E17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latin typeface="Algerian" panose="04020705040A02060702" pitchFamily="82" charset="0"/>
              </a:rPr>
              <a:t>Unterricht in deutscher Sprache </a:t>
            </a:r>
          </a:p>
        </p:txBody>
      </p:sp>
    </p:spTree>
    <p:extLst>
      <p:ext uri="{BB962C8B-B14F-4D97-AF65-F5344CB8AC3E}">
        <p14:creationId xmlns:p14="http://schemas.microsoft.com/office/powerpoint/2010/main" val="277240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96336-4177-0D72-8BD2-CDEAE614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546" y="365125"/>
            <a:ext cx="10336696" cy="1678360"/>
          </a:xfrm>
        </p:spPr>
        <p:txBody>
          <a:bodyPr>
            <a:noAutofit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b="1" dirty="0">
                <a:latin typeface="Algerian" panose="04020705040A02060702" pitchFamily="82" charset="0"/>
              </a:rPr>
              <a:t>Erwartetes </a:t>
            </a:r>
            <a:r>
              <a:rPr lang="de-DE" b="1" dirty="0" err="1">
                <a:latin typeface="Algerian" panose="04020705040A02060702" pitchFamily="82" charset="0"/>
              </a:rPr>
              <a:t>SchülerProfil</a:t>
            </a:r>
            <a:r>
              <a:rPr lang="de-DE" b="1" dirty="0">
                <a:latin typeface="Algerian" panose="04020705040A02060702" pitchFamily="82" charset="0"/>
              </a:rPr>
              <a:t> </a:t>
            </a:r>
            <a:br>
              <a:rPr lang="de-DE" dirty="0"/>
            </a:br>
            <a:br>
              <a:rPr lang="de-DE" dirty="0"/>
            </a:br>
            <a:r>
              <a:rPr lang="de-DE" dirty="0"/>
              <a:t>&gt; </a:t>
            </a:r>
            <a:r>
              <a:rPr lang="de-DE" sz="4000" dirty="0"/>
              <a:t>Zufriedenstellendes Niveau in allen Fächern</a:t>
            </a:r>
            <a:br>
              <a:rPr lang="de-DE" dirty="0"/>
            </a:br>
            <a:br>
              <a:rPr lang="de-DE" dirty="0"/>
            </a:br>
            <a:r>
              <a:rPr lang="de-DE" dirty="0"/>
              <a:t>&gt; Interesse fürs Lesen und für </a:t>
            </a:r>
            <a:r>
              <a:rPr lang="de-DE" dirty="0" err="1"/>
              <a:t>Gewi</a:t>
            </a:r>
            <a:r>
              <a:rPr lang="de-DE" dirty="0"/>
              <a:t>-Fächer </a:t>
            </a:r>
            <a:br>
              <a:rPr lang="de-DE" dirty="0"/>
            </a:br>
            <a:br>
              <a:rPr lang="de-DE" dirty="0"/>
            </a:br>
            <a:r>
              <a:rPr lang="de-DE" dirty="0"/>
              <a:t>&gt; Deutsch: ab B1-Niveau</a:t>
            </a:r>
            <a:br>
              <a:rPr lang="de-DE" dirty="0"/>
            </a:b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&gt; Fleiß und Motivation wegen der Mehrarbeit</a:t>
            </a:r>
            <a:br>
              <a:rPr lang="de-DE" dirty="0"/>
            </a:br>
            <a:br>
              <a:rPr lang="de-DE" dirty="0"/>
            </a:br>
            <a:br>
              <a:rPr lang="de-DE" sz="2200" dirty="0"/>
            </a:b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370328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3A4406-4BEE-EC5D-7893-2851AAD2C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97504"/>
          </a:xfrm>
        </p:spPr>
        <p:txBody>
          <a:bodyPr>
            <a:normAutofit/>
          </a:bodyPr>
          <a:lstStyle/>
          <a:p>
            <a:r>
              <a:rPr lang="de-DE" sz="4800" dirty="0" err="1">
                <a:latin typeface="Algerian" panose="04020705040A02060702" pitchFamily="82" charset="0"/>
              </a:rPr>
              <a:t>Abibac</a:t>
            </a:r>
            <a:r>
              <a:rPr lang="de-DE" sz="4800" dirty="0">
                <a:latin typeface="Algerian" panose="04020705040A02060702" pitchFamily="82" charset="0"/>
              </a:rPr>
              <a:t>-Bewerbung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AF26B5A-0032-F8E5-1F41-E03996B1C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1467"/>
            <a:ext cx="9353384" cy="364066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de-DE" sz="2800" dirty="0"/>
              <a:t>Vom 02.03.26 bis zum 20. März 2026</a:t>
            </a:r>
            <a:r>
              <a:rPr lang="de-DE" sz="2800" b="1" dirty="0"/>
              <a:t>:</a:t>
            </a:r>
            <a:r>
              <a:rPr lang="de-DE" sz="2800" dirty="0"/>
              <a:t> an französisches Sekretariat mit 3 Dokumenten in einem PDF-Dokument: </a:t>
            </a:r>
          </a:p>
          <a:p>
            <a:pPr algn="l"/>
            <a:r>
              <a:rPr lang="de-DE" sz="2800" dirty="0"/>
              <a:t>Mailadresse von Herrn </a:t>
            </a:r>
            <a:r>
              <a:rPr lang="de-DE" sz="2800" dirty="0" err="1"/>
              <a:t>Sfaxi</a:t>
            </a:r>
            <a:r>
              <a:rPr lang="de-DE" sz="2800" dirty="0"/>
              <a:t>: </a:t>
            </a:r>
            <a:r>
              <a:rPr lang="de-DE" sz="2800" dirty="0">
                <a:hlinkClick r:id="rId2"/>
              </a:rPr>
              <a:t>secretariat.eleve@fg-berlin.eu</a:t>
            </a:r>
            <a:endParaRPr lang="de-DE" sz="2800" dirty="0"/>
          </a:p>
          <a:p>
            <a:pPr algn="l"/>
            <a:r>
              <a:rPr lang="de-DE" sz="2800" dirty="0"/>
              <a:t>Bitte in einem Scan </a:t>
            </a:r>
            <a:r>
              <a:rPr lang="de-DE" sz="2800" dirty="0" err="1"/>
              <a:t>fiche</a:t>
            </a:r>
            <a:r>
              <a:rPr lang="de-DE" sz="2800" dirty="0"/>
              <a:t> de </a:t>
            </a:r>
            <a:r>
              <a:rPr lang="de-DE" sz="2800" dirty="0" err="1"/>
              <a:t>candidature</a:t>
            </a:r>
            <a:r>
              <a:rPr lang="de-DE" sz="2800" dirty="0"/>
              <a:t> und Zeugnisse schicken</a:t>
            </a:r>
          </a:p>
          <a:p>
            <a:pPr algn="l"/>
            <a:r>
              <a:rPr lang="de-DE" sz="2800" dirty="0"/>
              <a:t>1) Fiche de </a:t>
            </a:r>
            <a:r>
              <a:rPr lang="de-DE" sz="2800" dirty="0" err="1"/>
              <a:t>candidature</a:t>
            </a:r>
            <a:r>
              <a:rPr lang="de-DE" sz="2800" dirty="0"/>
              <a:t>: online auf der Website des FG herunterladen und ausfüllen</a:t>
            </a:r>
          </a:p>
          <a:p>
            <a:pPr algn="l"/>
            <a:r>
              <a:rPr lang="de-DE" sz="2800" dirty="0"/>
              <a:t>2) Französische Zeugnisse der Klasse 8 und 9 [nur Halbjahr 1 für Klasse 9] </a:t>
            </a:r>
          </a:p>
          <a:p>
            <a:pPr algn="l"/>
            <a:r>
              <a:rPr lang="de-DE" sz="2800" dirty="0"/>
              <a:t>3) Bewerbungsbrief auf Deutsch: am 24.03.26 in der 2. Stunde in der Permanence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890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Breitbild</PresentationFormat>
  <Paragraphs>33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Algerian</vt:lpstr>
      <vt:lpstr>Arial</vt:lpstr>
      <vt:lpstr>Calibri</vt:lpstr>
      <vt:lpstr>Calibri Light</vt:lpstr>
      <vt:lpstr>Office</vt:lpstr>
      <vt:lpstr>             Abibac-Präsentation</vt:lpstr>
      <vt:lpstr>Ziele der Sektion:  </vt:lpstr>
      <vt:lpstr>Unterricht in deutscher Sprache </vt:lpstr>
      <vt:lpstr>         Erwartetes SchülerProfil   &gt; Zufriedenstellendes Niveau in allen Fächern  &gt; Interesse fürs Lesen und für Gewi-Fächer   &gt; Deutsch: ab B1-Niveau   &gt; Fleiß und Motivation wegen der Mehrarbeit   </vt:lpstr>
      <vt:lpstr>Abibac-Bewerbung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Abibac-Präsentation</dc:title>
  <dc:creator>alain barthe</dc:creator>
  <cp:lastModifiedBy>alain barthe</cp:lastModifiedBy>
  <cp:revision>39</cp:revision>
  <dcterms:created xsi:type="dcterms:W3CDTF">2023-02-21T14:49:28Z</dcterms:created>
  <dcterms:modified xsi:type="dcterms:W3CDTF">2026-02-26T16:21:53Z</dcterms:modified>
</cp:coreProperties>
</file>